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3"/>
  </p:notesMasterIdLst>
  <p:handoutMasterIdLst>
    <p:handoutMasterId r:id="rId14"/>
  </p:handoutMasterIdLst>
  <p:sldIdLst>
    <p:sldId id="269" r:id="rId3"/>
    <p:sldId id="281" r:id="rId4"/>
    <p:sldId id="282" r:id="rId5"/>
    <p:sldId id="287" r:id="rId6"/>
    <p:sldId id="288" r:id="rId7"/>
    <p:sldId id="289" r:id="rId8"/>
    <p:sldId id="283" r:id="rId9"/>
    <p:sldId id="280" r:id="rId10"/>
    <p:sldId id="291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6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2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2021. 12. 20.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2021. 12. 20.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lnSpc>
                <a:spcPct val="100000"/>
              </a:lnSpc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lnSpc>
                <a:spcPct val="100000"/>
              </a:lnSpc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lnSpc>
                <a:spcPct val="100000"/>
              </a:lnSpc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lnSpc>
                <a:spcPct val="100000"/>
              </a:lnSpc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Fg00LN30Ez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반도체 및 </a:t>
            </a:r>
            <a:r>
              <a:rPr lang="en-US" altLang="ko-KR" dirty="0"/>
              <a:t>Verilog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youtu.be</a:t>
            </a:r>
            <a:r>
              <a:rPr lang="en" altLang="ko-KR" dirty="0"/>
              <a:t>/xPV1cF95xIY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description language (HDL)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7EC7BE-4772-7440-80DB-766EC8CD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03" y="1216152"/>
            <a:ext cx="8856381" cy="531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0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description language (HDL)</a:t>
            </a:r>
            <a:endParaRPr lang="ko-KR" altLang="en-US" dirty="0"/>
          </a:p>
        </p:txBody>
      </p:sp>
      <p:pic>
        <p:nvPicPr>
          <p:cNvPr id="2050" name="Picture 2" descr="Differences between Analog Circuits and Digital Circuits">
            <a:extLst>
              <a:ext uri="{FF2B5EF4-FFF2-40B4-BE49-F238E27FC236}">
                <a16:creationId xmlns:a16="http://schemas.microsoft.com/office/drawing/2014/main" id="{B49E0B12-EE8B-894A-9DC7-AE6A7351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96" y="2150838"/>
            <a:ext cx="4425696" cy="36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반도체 8대 공정] 1탄, &amp;#39;웨이퍼&amp;#39;란 무엇일까요? – 삼성반도체이야기">
            <a:extLst>
              <a:ext uri="{FF2B5EF4-FFF2-40B4-BE49-F238E27FC236}">
                <a16:creationId xmlns:a16="http://schemas.microsoft.com/office/drawing/2014/main" id="{C409523F-94A0-114C-94F5-284D85A64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08" y="2618105"/>
            <a:ext cx="4023538" cy="22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34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00943" y="1046378"/>
            <a:ext cx="11369675" cy="5603875"/>
          </a:xfrm>
        </p:spPr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는 트랜지스터라고 하는 반도체로 만들어 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반도체는 주로 실리콘으로 만들어짐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DA4B13-6DB7-634A-B734-92926B6BB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014" y="3119120"/>
            <a:ext cx="2612815" cy="32908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C63410-59D0-5D4C-9A23-51B77756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6084"/>
            <a:ext cx="4581986" cy="24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4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85FAF-3419-1E44-80DC-AF6389D7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986" y="1449966"/>
            <a:ext cx="2925064" cy="12840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1E5F37-3FD1-4B4C-A95F-0C4EC0D6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3" y="2657294"/>
            <a:ext cx="3439140" cy="2367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B33DB-17AA-0B4E-B81A-3614EFFAA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986" y="3269622"/>
            <a:ext cx="2925064" cy="12197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E37955-6D58-354A-88E5-9972399DD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986" y="5024892"/>
            <a:ext cx="2925064" cy="1284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B44EC4-364D-784A-A1C1-EB8E5AB4C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23" y="2962214"/>
            <a:ext cx="3724148" cy="18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8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N</a:t>
            </a:r>
            <a:r>
              <a:rPr lang="ko-KR" altLang="en-US" dirty="0"/>
              <a:t>을 결합하고 전압을 주면 전류가 흐르게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PNP / NPN </a:t>
            </a:r>
            <a:r>
              <a:rPr lang="ko-KR" altLang="en-US" dirty="0"/>
              <a:t>반도체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47F2E0-CFC4-794C-8FC4-06BE4730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3546177"/>
            <a:ext cx="5675984" cy="2718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E2E8CB-C46E-AD4F-80A4-61E57372F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14" y="3051598"/>
            <a:ext cx="438785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95405-626C-9647-9598-375EFD8404F0}"/>
              </a:ext>
            </a:extLst>
          </p:cNvPr>
          <p:cNvSpPr txBox="1"/>
          <p:nvPr/>
        </p:nvSpPr>
        <p:spPr>
          <a:xfrm>
            <a:off x="0" y="6496364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400" dirty="0">
                <a:hlinkClick r:id="rId4"/>
              </a:rPr>
              <a:t>https://</a:t>
            </a:r>
            <a:r>
              <a:rPr kumimoji="1" lang="en" altLang="ko-Kore-KR" sz="1400" dirty="0" err="1">
                <a:hlinkClick r:id="rId4"/>
              </a:rPr>
              <a:t>youtu.be</a:t>
            </a:r>
            <a:r>
              <a:rPr kumimoji="1" lang="en" altLang="ko-Kore-KR" sz="1400" dirty="0">
                <a:hlinkClick r:id="rId4"/>
              </a:rPr>
              <a:t>/Fg00LN30Ezg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6959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</a:t>
            </a:r>
            <a:r>
              <a:rPr lang="ko-KR" altLang="en-US" dirty="0"/>
              <a:t>논리 회로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BEAE4CE-C682-764F-8426-0621921B7C38}"/>
              </a:ext>
            </a:extLst>
          </p:cNvPr>
          <p:cNvGrpSpPr/>
          <p:nvPr/>
        </p:nvGrpSpPr>
        <p:grpSpPr>
          <a:xfrm>
            <a:off x="1270661" y="1893536"/>
            <a:ext cx="1810512" cy="669037"/>
            <a:chOff x="1270661" y="1893536"/>
            <a:chExt cx="1810512" cy="6690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DB7BBDD-CF3E-BC44-9A73-59240232F576}"/>
                </a:ext>
              </a:extLst>
            </p:cNvPr>
            <p:cNvSpPr/>
            <p:nvPr/>
          </p:nvSpPr>
          <p:spPr>
            <a:xfrm>
              <a:off x="2084477" y="2379693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214D0155-E3D4-8B46-8A08-B36D026B04E1}"/>
                </a:ext>
              </a:extLst>
            </p:cNvPr>
            <p:cNvCxnSpPr>
              <a:cxnSpLocks/>
            </p:cNvCxnSpPr>
            <p:nvPr/>
          </p:nvCxnSpPr>
          <p:spPr>
            <a:xfrm>
              <a:off x="1270661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9654B86-E974-D342-9444-B1C1441A9EA6}"/>
                </a:ext>
              </a:extLst>
            </p:cNvPr>
            <p:cNvCxnSpPr>
              <a:cxnSpLocks/>
            </p:cNvCxnSpPr>
            <p:nvPr/>
          </p:nvCxnSpPr>
          <p:spPr>
            <a:xfrm>
              <a:off x="2724997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55A9A3F7-2E64-A347-9367-C09ACE0D30C1}"/>
                </a:ext>
              </a:extLst>
            </p:cNvPr>
            <p:cNvCxnSpPr>
              <a:cxnSpLocks/>
            </p:cNvCxnSpPr>
            <p:nvPr/>
          </p:nvCxnSpPr>
          <p:spPr>
            <a:xfrm>
              <a:off x="1828665" y="2077941"/>
              <a:ext cx="69450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BD6DB4AC-45CF-714B-92B1-26E900D9F347}"/>
                </a:ext>
              </a:extLst>
            </p:cNvPr>
            <p:cNvCxnSpPr>
              <a:cxnSpLocks/>
            </p:cNvCxnSpPr>
            <p:nvPr/>
          </p:nvCxnSpPr>
          <p:spPr>
            <a:xfrm>
              <a:off x="1997829" y="2077941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070535C2-3703-BC48-9041-B94624905D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6837" y="1893536"/>
              <a:ext cx="370992" cy="184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F6ED1B4-850E-7E41-8B6B-F91CB2055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4005" y="1893536"/>
              <a:ext cx="370992" cy="1844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CB269A0C-58BD-EB42-AF1B-3C66CEACDF3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175917" y="2077940"/>
              <a:ext cx="0" cy="3017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EA02705-0A58-8044-86E6-DEDBC8E16458}"/>
              </a:ext>
            </a:extLst>
          </p:cNvPr>
          <p:cNvGrpSpPr/>
          <p:nvPr/>
        </p:nvGrpSpPr>
        <p:grpSpPr>
          <a:xfrm>
            <a:off x="3081173" y="1893536"/>
            <a:ext cx="1810512" cy="669037"/>
            <a:chOff x="1270661" y="1893536"/>
            <a:chExt cx="1810512" cy="66903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9179FE8-DFE9-B341-AB6A-8C8807B804E7}"/>
                </a:ext>
              </a:extLst>
            </p:cNvPr>
            <p:cNvSpPr/>
            <p:nvPr/>
          </p:nvSpPr>
          <p:spPr>
            <a:xfrm>
              <a:off x="2084477" y="2379693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E469810-713B-5345-A5C4-600C1DECF4D8}"/>
                </a:ext>
              </a:extLst>
            </p:cNvPr>
            <p:cNvCxnSpPr>
              <a:cxnSpLocks/>
            </p:cNvCxnSpPr>
            <p:nvPr/>
          </p:nvCxnSpPr>
          <p:spPr>
            <a:xfrm>
              <a:off x="1270661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9CA01B4-D8C1-0046-B249-5A6B45BE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24997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32B20D21-D25F-394F-92BE-6D5D8AFDAFDD}"/>
                </a:ext>
              </a:extLst>
            </p:cNvPr>
            <p:cNvCxnSpPr>
              <a:cxnSpLocks/>
            </p:cNvCxnSpPr>
            <p:nvPr/>
          </p:nvCxnSpPr>
          <p:spPr>
            <a:xfrm>
              <a:off x="1828665" y="2077941"/>
              <a:ext cx="69450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266AF6A1-A6A5-DA46-A024-107F2F36CA68}"/>
                </a:ext>
              </a:extLst>
            </p:cNvPr>
            <p:cNvCxnSpPr>
              <a:cxnSpLocks/>
            </p:cNvCxnSpPr>
            <p:nvPr/>
          </p:nvCxnSpPr>
          <p:spPr>
            <a:xfrm>
              <a:off x="1997829" y="2077941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5C08855-EB93-504F-8F28-9B4F670394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6837" y="1893536"/>
              <a:ext cx="370992" cy="184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617508-896F-A64C-9967-8E39508DA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4005" y="1893536"/>
              <a:ext cx="370992" cy="1844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339740B4-525B-7A4C-87BD-CCA998384CEC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2175917" y="2077940"/>
              <a:ext cx="0" cy="3017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7948ACB-E3EF-044B-BB1F-EA624C7FCFE3}"/>
              </a:ext>
            </a:extLst>
          </p:cNvPr>
          <p:cNvGrpSpPr/>
          <p:nvPr/>
        </p:nvGrpSpPr>
        <p:grpSpPr>
          <a:xfrm>
            <a:off x="2175917" y="3864930"/>
            <a:ext cx="1810512" cy="669037"/>
            <a:chOff x="1270661" y="1893536"/>
            <a:chExt cx="1810512" cy="669037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2DFD3BE-A4D6-A14A-9B52-6EEE46309809}"/>
                </a:ext>
              </a:extLst>
            </p:cNvPr>
            <p:cNvSpPr/>
            <p:nvPr/>
          </p:nvSpPr>
          <p:spPr>
            <a:xfrm>
              <a:off x="2084477" y="2379693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16CEB41A-AF6C-D344-A7C3-D362A3DDF66F}"/>
                </a:ext>
              </a:extLst>
            </p:cNvPr>
            <p:cNvCxnSpPr>
              <a:cxnSpLocks/>
            </p:cNvCxnSpPr>
            <p:nvPr/>
          </p:nvCxnSpPr>
          <p:spPr>
            <a:xfrm>
              <a:off x="1270661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272AAADF-715B-224D-ACDE-6401248FC87B}"/>
                </a:ext>
              </a:extLst>
            </p:cNvPr>
            <p:cNvCxnSpPr>
              <a:cxnSpLocks/>
            </p:cNvCxnSpPr>
            <p:nvPr/>
          </p:nvCxnSpPr>
          <p:spPr>
            <a:xfrm>
              <a:off x="2724997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72506599-0CC4-8E4F-AB41-4D7D75713567}"/>
                </a:ext>
              </a:extLst>
            </p:cNvPr>
            <p:cNvCxnSpPr>
              <a:cxnSpLocks/>
            </p:cNvCxnSpPr>
            <p:nvPr/>
          </p:nvCxnSpPr>
          <p:spPr>
            <a:xfrm>
              <a:off x="1828665" y="2077941"/>
              <a:ext cx="69450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07A5E896-6518-394E-8EB2-2A88CA5C9B16}"/>
                </a:ext>
              </a:extLst>
            </p:cNvPr>
            <p:cNvCxnSpPr>
              <a:cxnSpLocks/>
            </p:cNvCxnSpPr>
            <p:nvPr/>
          </p:nvCxnSpPr>
          <p:spPr>
            <a:xfrm>
              <a:off x="1997829" y="2077941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5AC3DBF-51C4-F04F-A2B3-2A16C6565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6837" y="1893536"/>
              <a:ext cx="370992" cy="184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B3E1094-2CC5-3E44-AF7F-FC2DF4308F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4005" y="1893536"/>
              <a:ext cx="370992" cy="1844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180E1133-8437-AD42-B9D0-D4DEE0053C25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2175917" y="2077940"/>
              <a:ext cx="0" cy="3017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E20055D-6B90-384B-9C0B-747064C4E5A9}"/>
              </a:ext>
            </a:extLst>
          </p:cNvPr>
          <p:cNvGrpSpPr/>
          <p:nvPr/>
        </p:nvGrpSpPr>
        <p:grpSpPr>
          <a:xfrm>
            <a:off x="2175917" y="5274713"/>
            <a:ext cx="1810512" cy="669037"/>
            <a:chOff x="1270661" y="1893536"/>
            <a:chExt cx="1810512" cy="66903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8D2584C-0ACE-6041-BDC1-8D9790C6199D}"/>
                </a:ext>
              </a:extLst>
            </p:cNvPr>
            <p:cNvSpPr/>
            <p:nvPr/>
          </p:nvSpPr>
          <p:spPr>
            <a:xfrm>
              <a:off x="2084477" y="2379693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927A8A4C-CBBC-1F46-9EF7-374567B95243}"/>
                </a:ext>
              </a:extLst>
            </p:cNvPr>
            <p:cNvCxnSpPr>
              <a:cxnSpLocks/>
            </p:cNvCxnSpPr>
            <p:nvPr/>
          </p:nvCxnSpPr>
          <p:spPr>
            <a:xfrm>
              <a:off x="1270661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1DCB2D19-CF4D-6C4A-B74C-E4ED6383144E}"/>
                </a:ext>
              </a:extLst>
            </p:cNvPr>
            <p:cNvCxnSpPr>
              <a:cxnSpLocks/>
            </p:cNvCxnSpPr>
            <p:nvPr/>
          </p:nvCxnSpPr>
          <p:spPr>
            <a:xfrm>
              <a:off x="2724997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9D78974B-4C8B-CF47-8EEB-A67767A7B3C8}"/>
                </a:ext>
              </a:extLst>
            </p:cNvPr>
            <p:cNvCxnSpPr>
              <a:cxnSpLocks/>
            </p:cNvCxnSpPr>
            <p:nvPr/>
          </p:nvCxnSpPr>
          <p:spPr>
            <a:xfrm>
              <a:off x="1828665" y="2077941"/>
              <a:ext cx="69450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6023C876-CAB8-F746-9DD7-4571CBEE366F}"/>
                </a:ext>
              </a:extLst>
            </p:cNvPr>
            <p:cNvCxnSpPr>
              <a:cxnSpLocks/>
            </p:cNvCxnSpPr>
            <p:nvPr/>
          </p:nvCxnSpPr>
          <p:spPr>
            <a:xfrm>
              <a:off x="1997829" y="2077941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8093402-05D6-C141-A89D-813343F2DD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6837" y="1893536"/>
              <a:ext cx="370992" cy="184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6FD0831F-1E0C-8440-B230-55F81555E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4005" y="1893536"/>
              <a:ext cx="370992" cy="1844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05D159FE-7E07-AD48-B45C-4A3A598FAAF3}"/>
                </a:ext>
              </a:extLst>
            </p:cNvPr>
            <p:cNvCxnSpPr>
              <a:cxnSpLocks/>
              <a:stCxn id="67" idx="0"/>
            </p:cNvCxnSpPr>
            <p:nvPr/>
          </p:nvCxnSpPr>
          <p:spPr>
            <a:xfrm flipV="1">
              <a:off x="2175917" y="2077940"/>
              <a:ext cx="0" cy="3017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0506A15A-4ED8-9B4F-8C90-47B6820A2121}"/>
              </a:ext>
            </a:extLst>
          </p:cNvPr>
          <p:cNvCxnSpPr/>
          <p:nvPr/>
        </p:nvCxnSpPr>
        <p:spPr>
          <a:xfrm>
            <a:off x="2175917" y="3864928"/>
            <a:ext cx="0" cy="1409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4A8482E6-4E17-264F-B137-937A548CEE97}"/>
              </a:ext>
            </a:extLst>
          </p:cNvPr>
          <p:cNvCxnSpPr>
            <a:cxnSpLocks/>
          </p:cNvCxnSpPr>
          <p:nvPr/>
        </p:nvCxnSpPr>
        <p:spPr>
          <a:xfrm>
            <a:off x="3996347" y="3864928"/>
            <a:ext cx="0" cy="1409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C99BB6E-A6B4-CD47-A4AE-706B887AB631}"/>
              </a:ext>
            </a:extLst>
          </p:cNvPr>
          <p:cNvSpPr txBox="1"/>
          <p:nvPr/>
        </p:nvSpPr>
        <p:spPr>
          <a:xfrm>
            <a:off x="2488703" y="116019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AND gate</a:t>
            </a:r>
            <a:endParaRPr kumimoji="1" lang="ko-Kore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08B193-532F-8B48-97D4-063CC9E27868}"/>
              </a:ext>
            </a:extLst>
          </p:cNvPr>
          <p:cNvSpPr txBox="1"/>
          <p:nvPr/>
        </p:nvSpPr>
        <p:spPr>
          <a:xfrm>
            <a:off x="2539501" y="348076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 gate</a:t>
            </a:r>
            <a:endParaRPr kumimoji="1" lang="ko-Kore-KR" altLang="en-US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1B62A4B-7B9D-1542-8DD2-63506E6952FB}"/>
              </a:ext>
            </a:extLst>
          </p:cNvPr>
          <p:cNvCxnSpPr/>
          <p:nvPr/>
        </p:nvCxnSpPr>
        <p:spPr>
          <a:xfrm>
            <a:off x="723569" y="1893536"/>
            <a:ext cx="34985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1E385C3-A7A9-A841-98E7-CC8D36299304}"/>
              </a:ext>
            </a:extLst>
          </p:cNvPr>
          <p:cNvCxnSpPr/>
          <p:nvPr/>
        </p:nvCxnSpPr>
        <p:spPr>
          <a:xfrm>
            <a:off x="5098111" y="1893536"/>
            <a:ext cx="34985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245FE7-75E4-364E-99B2-F1C46453E43C}"/>
              </a:ext>
            </a:extLst>
          </p:cNvPr>
          <p:cNvCxnSpPr/>
          <p:nvPr/>
        </p:nvCxnSpPr>
        <p:spPr>
          <a:xfrm>
            <a:off x="1370275" y="4646012"/>
            <a:ext cx="34985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CBAB873-C7D1-D342-83F4-EA3DAD7F49F6}"/>
              </a:ext>
            </a:extLst>
          </p:cNvPr>
          <p:cNvCxnSpPr/>
          <p:nvPr/>
        </p:nvCxnSpPr>
        <p:spPr>
          <a:xfrm>
            <a:off x="4333681" y="4597449"/>
            <a:ext cx="34985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AC94F4E-D34D-1049-886F-BC655443FD74}"/>
              </a:ext>
            </a:extLst>
          </p:cNvPr>
          <p:cNvSpPr txBox="1"/>
          <p:nvPr/>
        </p:nvSpPr>
        <p:spPr>
          <a:xfrm>
            <a:off x="109594" y="1708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</a:t>
            </a:r>
            <a:endParaRPr kumimoji="1" lang="ko-Kore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C9745E-352C-B544-8876-41BDD14CCE50}"/>
              </a:ext>
            </a:extLst>
          </p:cNvPr>
          <p:cNvSpPr txBox="1"/>
          <p:nvPr/>
        </p:nvSpPr>
        <p:spPr>
          <a:xfrm>
            <a:off x="591324" y="44613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</a:t>
            </a:r>
            <a:endParaRPr kumimoji="1" lang="ko-Kore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411FD02-757C-4C42-82DE-44ADB78C72CA}"/>
              </a:ext>
            </a:extLst>
          </p:cNvPr>
          <p:cNvSpPr txBox="1"/>
          <p:nvPr/>
        </p:nvSpPr>
        <p:spPr>
          <a:xfrm>
            <a:off x="5626995" y="1708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출력</a:t>
            </a:r>
            <a:endParaRPr kumimoji="1" lang="ko-Kore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146656-0FCD-A54E-BDED-6128DE2DAC1C}"/>
              </a:ext>
            </a:extLst>
          </p:cNvPr>
          <p:cNvSpPr txBox="1"/>
          <p:nvPr/>
        </p:nvSpPr>
        <p:spPr>
          <a:xfrm>
            <a:off x="4809294" y="44127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출력</a:t>
            </a:r>
            <a:endParaRPr kumimoji="1" lang="ko-Kore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4FF9034-0CD1-3A41-9F6A-A4F5978CA10B}"/>
              </a:ext>
            </a:extLst>
          </p:cNvPr>
          <p:cNvSpPr txBox="1"/>
          <p:nvPr/>
        </p:nvSpPr>
        <p:spPr>
          <a:xfrm>
            <a:off x="2006640" y="254445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BA1B6E-5CA6-D94A-B6E6-B3F005BEECDF}"/>
              </a:ext>
            </a:extLst>
          </p:cNvPr>
          <p:cNvSpPr txBox="1"/>
          <p:nvPr/>
        </p:nvSpPr>
        <p:spPr>
          <a:xfrm>
            <a:off x="2913004" y="45337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CDE5CBF-9A1E-2A43-B495-69A14B6CC55B}"/>
              </a:ext>
            </a:extLst>
          </p:cNvPr>
          <p:cNvSpPr txBox="1"/>
          <p:nvPr/>
        </p:nvSpPr>
        <p:spPr>
          <a:xfrm>
            <a:off x="2920750" y="594348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</a:t>
            </a:r>
            <a:endParaRPr kumimoji="1" lang="ko-Kore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C2D1658-BE5E-8F4A-BD1F-B04C31106705}"/>
              </a:ext>
            </a:extLst>
          </p:cNvPr>
          <p:cNvSpPr txBox="1"/>
          <p:nvPr/>
        </p:nvSpPr>
        <p:spPr>
          <a:xfrm>
            <a:off x="3827070" y="254218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</a:t>
            </a:r>
            <a:endParaRPr kumimoji="1" lang="ko-Kore-KR" altLang="en-US" dirty="0"/>
          </a:p>
        </p:txBody>
      </p:sp>
      <p:graphicFrame>
        <p:nvGraphicFramePr>
          <p:cNvPr id="97" name="표 97">
            <a:extLst>
              <a:ext uri="{FF2B5EF4-FFF2-40B4-BE49-F238E27FC236}">
                <a16:creationId xmlns:a16="http://schemas.microsoft.com/office/drawing/2014/main" id="{44A86E62-52EA-314B-B7D7-514B1218A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53927"/>
              </p:ext>
            </p:extLst>
          </p:nvPr>
        </p:nvGraphicFramePr>
        <p:xfrm>
          <a:off x="7496253" y="1337998"/>
          <a:ext cx="23663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772">
                  <a:extLst>
                    <a:ext uri="{9D8B030D-6E8A-4147-A177-3AD203B41FA5}">
                      <a16:colId xmlns:a16="http://schemas.microsoft.com/office/drawing/2014/main" val="41425907"/>
                    </a:ext>
                  </a:extLst>
                </a:gridCol>
                <a:gridCol w="788772">
                  <a:extLst>
                    <a:ext uri="{9D8B030D-6E8A-4147-A177-3AD203B41FA5}">
                      <a16:colId xmlns:a16="http://schemas.microsoft.com/office/drawing/2014/main" val="3660854094"/>
                    </a:ext>
                  </a:extLst>
                </a:gridCol>
                <a:gridCol w="788772">
                  <a:extLst>
                    <a:ext uri="{9D8B030D-6E8A-4147-A177-3AD203B41FA5}">
                      <a16:colId xmlns:a16="http://schemas.microsoft.com/office/drawing/2014/main" val="1078548354"/>
                    </a:ext>
                  </a:extLst>
                </a:gridCol>
              </a:tblGrid>
              <a:tr h="3133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ysClr val="windowText" lastClr="000000"/>
                          </a:solidFill>
                        </a:rPr>
                        <a:t>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515023"/>
                  </a:ext>
                </a:extLst>
              </a:tr>
              <a:tr h="3133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371862"/>
                  </a:ext>
                </a:extLst>
              </a:tr>
              <a:tr h="3133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006146"/>
                  </a:ext>
                </a:extLst>
              </a:tr>
              <a:tr h="3133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166702"/>
                  </a:ext>
                </a:extLst>
              </a:tr>
              <a:tr h="3133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00476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7B18717D-A54C-9443-9344-A0D90BDCC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70045"/>
              </p:ext>
            </p:extLst>
          </p:nvPr>
        </p:nvGraphicFramePr>
        <p:xfrm>
          <a:off x="7496253" y="3957132"/>
          <a:ext cx="23663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772">
                  <a:extLst>
                    <a:ext uri="{9D8B030D-6E8A-4147-A177-3AD203B41FA5}">
                      <a16:colId xmlns:a16="http://schemas.microsoft.com/office/drawing/2014/main" val="41425907"/>
                    </a:ext>
                  </a:extLst>
                </a:gridCol>
                <a:gridCol w="788772">
                  <a:extLst>
                    <a:ext uri="{9D8B030D-6E8A-4147-A177-3AD203B41FA5}">
                      <a16:colId xmlns:a16="http://schemas.microsoft.com/office/drawing/2014/main" val="3660854094"/>
                    </a:ext>
                  </a:extLst>
                </a:gridCol>
                <a:gridCol w="788772">
                  <a:extLst>
                    <a:ext uri="{9D8B030D-6E8A-4147-A177-3AD203B41FA5}">
                      <a16:colId xmlns:a16="http://schemas.microsoft.com/office/drawing/2014/main" val="1078548354"/>
                    </a:ext>
                  </a:extLst>
                </a:gridCol>
              </a:tblGrid>
              <a:tr h="3133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ysClr val="windowText" lastClr="000000"/>
                          </a:solidFill>
                        </a:rPr>
                        <a:t>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515023"/>
                  </a:ext>
                </a:extLst>
              </a:tr>
              <a:tr h="3133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371862"/>
                  </a:ext>
                </a:extLst>
              </a:tr>
              <a:tr h="3133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006146"/>
                  </a:ext>
                </a:extLst>
              </a:tr>
              <a:tr h="3133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166702"/>
                  </a:ext>
                </a:extLst>
              </a:tr>
              <a:tr h="3133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00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71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Verilog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Verilog </a:t>
            </a:r>
            <a:r>
              <a:rPr lang="ko-KR" altLang="en-US" dirty="0"/>
              <a:t>는 전자 회로 및 시스템에 사용되는</a:t>
            </a:r>
            <a:r>
              <a:rPr lang="en-US" altLang="ko-KR" dirty="0"/>
              <a:t> Hardware Description Language(HDL)</a:t>
            </a:r>
            <a:r>
              <a:rPr lang="ko-KR" altLang="en-US" dirty="0"/>
              <a:t> 하드웨어 기술 언어 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HDL</a:t>
            </a:r>
            <a:r>
              <a:rPr lang="ko-KR" altLang="en-US" dirty="0"/>
              <a:t>에는 대표적으로 </a:t>
            </a:r>
            <a:r>
              <a:rPr lang="en-US" altLang="ko-KR" dirty="0"/>
              <a:t>VHDL</a:t>
            </a:r>
            <a:r>
              <a:rPr lang="ko-KR" altLang="en-US" dirty="0"/>
              <a:t>과 </a:t>
            </a:r>
            <a:r>
              <a:rPr lang="en-US" altLang="ko-KR" dirty="0"/>
              <a:t>Verilog</a:t>
            </a:r>
            <a:r>
              <a:rPr lang="ko-KR" altLang="en-US" dirty="0"/>
              <a:t>가 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Verilog</a:t>
            </a:r>
            <a:r>
              <a:rPr lang="ko-KR" altLang="en-US" dirty="0"/>
              <a:t>가 많이 사용된다고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언어와 비슷한 문법을 가지고 있어서 사용자들이 접근하기 편함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블록의 시작과 끝을 중괄호가 아닌 </a:t>
            </a:r>
            <a:r>
              <a:rPr lang="en-US" altLang="ko-KR" dirty="0"/>
              <a:t>Begin</a:t>
            </a:r>
            <a:r>
              <a:rPr lang="ko-KR" altLang="en-US" dirty="0"/>
              <a:t>과 </a:t>
            </a:r>
            <a:r>
              <a:rPr lang="en-US" altLang="ko-KR" dirty="0"/>
              <a:t>End</a:t>
            </a:r>
            <a:r>
              <a:rPr lang="ko-KR" altLang="en-US" dirty="0" err="1"/>
              <a:t>를</a:t>
            </a:r>
            <a:r>
              <a:rPr lang="ko-KR" altLang="en-US" dirty="0"/>
              <a:t> 사용하여 구분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HDL</a:t>
            </a:r>
            <a:r>
              <a:rPr lang="ko-KR" altLang="en-US" dirty="0"/>
              <a:t>의 특징인 시간에 대한 개념이 포함되어 있다는 차이점도 존재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Verilog</a:t>
            </a:r>
            <a:r>
              <a:rPr lang="ko-KR" altLang="en-US" dirty="0"/>
              <a:t> 설계는 디지털 회로 설계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</a:t>
            </a:r>
            <a:r>
              <a:rPr lang="ko-KR" altLang="en-US" dirty="0"/>
              <a:t>논리 회로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BEAE4CE-C682-764F-8426-0621921B7C38}"/>
              </a:ext>
            </a:extLst>
          </p:cNvPr>
          <p:cNvGrpSpPr/>
          <p:nvPr/>
        </p:nvGrpSpPr>
        <p:grpSpPr>
          <a:xfrm>
            <a:off x="1270661" y="1893536"/>
            <a:ext cx="1810512" cy="669037"/>
            <a:chOff x="1270661" y="1893536"/>
            <a:chExt cx="1810512" cy="6690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DB7BBDD-CF3E-BC44-9A73-59240232F576}"/>
                </a:ext>
              </a:extLst>
            </p:cNvPr>
            <p:cNvSpPr/>
            <p:nvPr/>
          </p:nvSpPr>
          <p:spPr>
            <a:xfrm>
              <a:off x="2084477" y="2379693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214D0155-E3D4-8B46-8A08-B36D026B04E1}"/>
                </a:ext>
              </a:extLst>
            </p:cNvPr>
            <p:cNvCxnSpPr>
              <a:cxnSpLocks/>
            </p:cNvCxnSpPr>
            <p:nvPr/>
          </p:nvCxnSpPr>
          <p:spPr>
            <a:xfrm>
              <a:off x="1270661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9654B86-E974-D342-9444-B1C1441A9EA6}"/>
                </a:ext>
              </a:extLst>
            </p:cNvPr>
            <p:cNvCxnSpPr>
              <a:cxnSpLocks/>
            </p:cNvCxnSpPr>
            <p:nvPr/>
          </p:nvCxnSpPr>
          <p:spPr>
            <a:xfrm>
              <a:off x="2724997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55A9A3F7-2E64-A347-9367-C09ACE0D30C1}"/>
                </a:ext>
              </a:extLst>
            </p:cNvPr>
            <p:cNvCxnSpPr>
              <a:cxnSpLocks/>
            </p:cNvCxnSpPr>
            <p:nvPr/>
          </p:nvCxnSpPr>
          <p:spPr>
            <a:xfrm>
              <a:off x="1828665" y="2077941"/>
              <a:ext cx="69450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BD6DB4AC-45CF-714B-92B1-26E900D9F347}"/>
                </a:ext>
              </a:extLst>
            </p:cNvPr>
            <p:cNvCxnSpPr>
              <a:cxnSpLocks/>
            </p:cNvCxnSpPr>
            <p:nvPr/>
          </p:nvCxnSpPr>
          <p:spPr>
            <a:xfrm>
              <a:off x="1997829" y="2077941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070535C2-3703-BC48-9041-B94624905D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6837" y="1893536"/>
              <a:ext cx="370992" cy="184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F6ED1B4-850E-7E41-8B6B-F91CB2055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4005" y="1893536"/>
              <a:ext cx="370992" cy="1844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CB269A0C-58BD-EB42-AF1B-3C66CEACDF3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175917" y="2077940"/>
              <a:ext cx="0" cy="3017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EA02705-0A58-8044-86E6-DEDBC8E16458}"/>
              </a:ext>
            </a:extLst>
          </p:cNvPr>
          <p:cNvGrpSpPr/>
          <p:nvPr/>
        </p:nvGrpSpPr>
        <p:grpSpPr>
          <a:xfrm>
            <a:off x="3081173" y="1893536"/>
            <a:ext cx="1810512" cy="669037"/>
            <a:chOff x="1270661" y="1893536"/>
            <a:chExt cx="1810512" cy="66903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9179FE8-DFE9-B341-AB6A-8C8807B804E7}"/>
                </a:ext>
              </a:extLst>
            </p:cNvPr>
            <p:cNvSpPr/>
            <p:nvPr/>
          </p:nvSpPr>
          <p:spPr>
            <a:xfrm>
              <a:off x="2084477" y="2379693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E469810-713B-5345-A5C4-600C1DECF4D8}"/>
                </a:ext>
              </a:extLst>
            </p:cNvPr>
            <p:cNvCxnSpPr>
              <a:cxnSpLocks/>
            </p:cNvCxnSpPr>
            <p:nvPr/>
          </p:nvCxnSpPr>
          <p:spPr>
            <a:xfrm>
              <a:off x="1270661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9CA01B4-D8C1-0046-B249-5A6B45BE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24997" y="1893536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32B20D21-D25F-394F-92BE-6D5D8AFDAFDD}"/>
                </a:ext>
              </a:extLst>
            </p:cNvPr>
            <p:cNvCxnSpPr>
              <a:cxnSpLocks/>
            </p:cNvCxnSpPr>
            <p:nvPr/>
          </p:nvCxnSpPr>
          <p:spPr>
            <a:xfrm>
              <a:off x="1828665" y="2077941"/>
              <a:ext cx="69450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266AF6A1-A6A5-DA46-A024-107F2F36CA68}"/>
                </a:ext>
              </a:extLst>
            </p:cNvPr>
            <p:cNvCxnSpPr>
              <a:cxnSpLocks/>
            </p:cNvCxnSpPr>
            <p:nvPr/>
          </p:nvCxnSpPr>
          <p:spPr>
            <a:xfrm>
              <a:off x="1997829" y="2077941"/>
              <a:ext cx="3561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5C08855-EB93-504F-8F28-9B4F670394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6837" y="1893536"/>
              <a:ext cx="370992" cy="184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617508-896F-A64C-9967-8E39508DA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4005" y="1893536"/>
              <a:ext cx="370992" cy="1844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339740B4-525B-7A4C-87BD-CCA998384CEC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2175917" y="2077940"/>
              <a:ext cx="0" cy="3017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EC99BB6E-A6B4-CD47-A4AE-706B887AB631}"/>
              </a:ext>
            </a:extLst>
          </p:cNvPr>
          <p:cNvSpPr txBox="1"/>
          <p:nvPr/>
        </p:nvSpPr>
        <p:spPr>
          <a:xfrm>
            <a:off x="2488703" y="116019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AND gate</a:t>
            </a:r>
            <a:endParaRPr kumimoji="1" lang="ko-Kore-KR" altLang="en-US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1B62A4B-7B9D-1542-8DD2-63506E6952FB}"/>
              </a:ext>
            </a:extLst>
          </p:cNvPr>
          <p:cNvCxnSpPr/>
          <p:nvPr/>
        </p:nvCxnSpPr>
        <p:spPr>
          <a:xfrm>
            <a:off x="723569" y="1893536"/>
            <a:ext cx="34985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1E385C3-A7A9-A841-98E7-CC8D36299304}"/>
              </a:ext>
            </a:extLst>
          </p:cNvPr>
          <p:cNvCxnSpPr/>
          <p:nvPr/>
        </p:nvCxnSpPr>
        <p:spPr>
          <a:xfrm>
            <a:off x="5098111" y="1893536"/>
            <a:ext cx="34985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AC94F4E-D34D-1049-886F-BC655443FD74}"/>
              </a:ext>
            </a:extLst>
          </p:cNvPr>
          <p:cNvSpPr txBox="1"/>
          <p:nvPr/>
        </p:nvSpPr>
        <p:spPr>
          <a:xfrm>
            <a:off x="109594" y="1708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</a:t>
            </a:r>
            <a:endParaRPr kumimoji="1" lang="ko-Kore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411FD02-757C-4C42-82DE-44ADB78C72CA}"/>
              </a:ext>
            </a:extLst>
          </p:cNvPr>
          <p:cNvSpPr txBox="1"/>
          <p:nvPr/>
        </p:nvSpPr>
        <p:spPr>
          <a:xfrm>
            <a:off x="5626995" y="1708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출력</a:t>
            </a:r>
            <a:endParaRPr kumimoji="1" lang="ko-Kore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4FF9034-0CD1-3A41-9F6A-A4F5978CA10B}"/>
              </a:ext>
            </a:extLst>
          </p:cNvPr>
          <p:cNvSpPr txBox="1"/>
          <p:nvPr/>
        </p:nvSpPr>
        <p:spPr>
          <a:xfrm>
            <a:off x="2006640" y="254445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C2D1658-BE5E-8F4A-BD1F-B04C31106705}"/>
              </a:ext>
            </a:extLst>
          </p:cNvPr>
          <p:cNvSpPr txBox="1"/>
          <p:nvPr/>
        </p:nvSpPr>
        <p:spPr>
          <a:xfrm>
            <a:off x="3827070" y="254218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00300-29CE-2042-9D3C-35C82FD7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758" y="1708608"/>
            <a:ext cx="2857531" cy="42037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9F9D24-E837-394B-8A33-C4359F58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69" y="3375758"/>
            <a:ext cx="4986308" cy="32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03709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</TotalTime>
  <Words>189</Words>
  <Application>Microsoft Macintosh PowerPoint</Application>
  <PresentationFormat>와이드스크린</PresentationFormat>
  <Paragraphs>68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Apple SD Gothic Neo</vt:lpstr>
      <vt:lpstr>맑은 고딕</vt:lpstr>
      <vt:lpstr>Arial</vt:lpstr>
      <vt:lpstr>CryptoCraft 테마</vt:lpstr>
      <vt:lpstr>제목 테마</vt:lpstr>
      <vt:lpstr>반도체 및 Verilog</vt:lpstr>
      <vt:lpstr>Hardware description language (HDL)</vt:lpstr>
      <vt:lpstr>Hardware description language (HDL)</vt:lpstr>
      <vt:lpstr>반도체</vt:lpstr>
      <vt:lpstr>반도체</vt:lpstr>
      <vt:lpstr>반도체</vt:lpstr>
      <vt:lpstr>logic gate 논리 회로</vt:lpstr>
      <vt:lpstr>Verilog</vt:lpstr>
      <vt:lpstr>logic gate 논리 회로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엄시우</cp:lastModifiedBy>
  <cp:revision>70</cp:revision>
  <dcterms:created xsi:type="dcterms:W3CDTF">2019-03-05T04:29:07Z</dcterms:created>
  <dcterms:modified xsi:type="dcterms:W3CDTF">2021-12-19T16:09:28Z</dcterms:modified>
</cp:coreProperties>
</file>